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374" r:id="rId3"/>
    <p:sldId id="353" r:id="rId4"/>
    <p:sldId id="354" r:id="rId5"/>
    <p:sldId id="352" r:id="rId6"/>
    <p:sldId id="360" r:id="rId7"/>
    <p:sldId id="341" r:id="rId8"/>
    <p:sldId id="356" r:id="rId9"/>
    <p:sldId id="361" r:id="rId10"/>
    <p:sldId id="351" r:id="rId11"/>
    <p:sldId id="359" r:id="rId12"/>
    <p:sldId id="369" r:id="rId13"/>
    <p:sldId id="343" r:id="rId14"/>
    <p:sldId id="370" r:id="rId15"/>
    <p:sldId id="373" r:id="rId16"/>
    <p:sldId id="376" r:id="rId17"/>
    <p:sldId id="368" r:id="rId18"/>
    <p:sldId id="394" r:id="rId19"/>
    <p:sldId id="391" r:id="rId20"/>
    <p:sldId id="397" r:id="rId21"/>
    <p:sldId id="390" r:id="rId22"/>
    <p:sldId id="389" r:id="rId23"/>
    <p:sldId id="396" r:id="rId24"/>
    <p:sldId id="355" r:id="rId25"/>
    <p:sldId id="392" r:id="rId26"/>
    <p:sldId id="384" r:id="rId27"/>
    <p:sldId id="388" r:id="rId28"/>
    <p:sldId id="399" r:id="rId29"/>
    <p:sldId id="401" r:id="rId30"/>
    <p:sldId id="385" r:id="rId31"/>
    <p:sldId id="406" r:id="rId32"/>
    <p:sldId id="383" r:id="rId33"/>
    <p:sldId id="404" r:id="rId34"/>
    <p:sldId id="346" r:id="rId35"/>
    <p:sldId id="381" r:id="rId36"/>
    <p:sldId id="398" r:id="rId37"/>
    <p:sldId id="405" r:id="rId38"/>
    <p:sldId id="379" r:id="rId39"/>
    <p:sldId id="386" r:id="rId40"/>
    <p:sldId id="395" r:id="rId41"/>
    <p:sldId id="409" r:id="rId42"/>
    <p:sldId id="408" r:id="rId43"/>
    <p:sldId id="382" r:id="rId44"/>
    <p:sldId id="407" r:id="rId45"/>
    <p:sldId id="339" r:id="rId46"/>
    <p:sldId id="340" r:id="rId47"/>
    <p:sldId id="402" r:id="rId48"/>
    <p:sldId id="357" r:id="rId49"/>
    <p:sldId id="345" r:id="rId50"/>
    <p:sldId id="410" r:id="rId51"/>
    <p:sldId id="371" r:id="rId52"/>
    <p:sldId id="372" r:id="rId53"/>
    <p:sldId id="363" r:id="rId54"/>
    <p:sldId id="364" r:id="rId55"/>
    <p:sldId id="365" r:id="rId56"/>
    <p:sldId id="37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4"/>
    <a:srgbClr val="500000"/>
    <a:srgbClr val="B2AFA8"/>
    <a:srgbClr val="440418"/>
    <a:srgbClr val="540000"/>
    <a:srgbClr val="710626"/>
    <a:srgbClr val="860000"/>
    <a:srgbClr val="1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01" autoAdjust="0"/>
  </p:normalViewPr>
  <p:slideViewPr>
    <p:cSldViewPr snapToGrid="0" snapToObjects="1">
      <p:cViewPr>
        <p:scale>
          <a:sx n="100" d="100"/>
          <a:sy n="100" d="100"/>
        </p:scale>
        <p:origin x="1812" y="252"/>
      </p:cViewPr>
      <p:guideLst>
        <p:guide orient="horz" pos="2064"/>
        <p:guide pos="2880"/>
      </p:guideLst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385FC-E202-45DB-8223-3F719E948F0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5848D-F72E-414D-A945-7F81C4867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28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6A192-89F2-44C6-B07F-1B83CE44D511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32F87-7895-4624-A4AE-ACD3588F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5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7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85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2F87-7895-4624-A4AE-ACD3588F6E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6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37116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09999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A15B-1276-4B91-8AF4-01945B09F15C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9042" y="-23815"/>
            <a:ext cx="2956863" cy="2956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" y="-59531"/>
            <a:ext cx="3557116" cy="8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" y="-59531"/>
            <a:ext cx="3557116" cy="889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E344C-39F4-4225-8EBB-8040B4ACB960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4265A6-8BBF-864B-863C-9248948DDB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80ADD-DB94-485F-A543-A8107B201EE3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17DB4-BA09-4B51-99F0-9ABD37B869D9}" type="datetime1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CD0B-0BD5-44F7-B272-F570594B42B4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CBA1-1E76-4F96-B752-A08DDEF92867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0EF55-0483-4162-99C9-E4F35E878A98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360" y="2015764"/>
            <a:ext cx="7116815" cy="177165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n w="12700">
                  <a:solidFill>
                    <a:schemeClr val="tx1"/>
                  </a:solidFill>
                </a:ln>
                <a:latin typeface="Miriam" panose="020B0502050101010101" pitchFamily="34" charset="-79"/>
                <a:cs typeface="Miriam" panose="020B0502050101010101" pitchFamily="34" charset="-79"/>
              </a:rPr>
              <a:t>Design of an isochronous cyclotron</a:t>
            </a:r>
            <a:br>
              <a:rPr lang="en-US" dirty="0" smtClean="0">
                <a:ln w="12700">
                  <a:solidFill>
                    <a:schemeClr val="tx1"/>
                  </a:solidFill>
                </a:ln>
                <a:latin typeface="Miriam" panose="020B0502050101010101" pitchFamily="34" charset="-79"/>
                <a:cs typeface="Miriam" panose="020B0502050101010101" pitchFamily="34" charset="-79"/>
              </a:rPr>
            </a:br>
            <a:r>
              <a:rPr lang="en-US" dirty="0" smtClean="0">
                <a:ln w="12700">
                  <a:solidFill>
                    <a:schemeClr val="tx1"/>
                  </a:solidFill>
                </a:ln>
                <a:latin typeface="Miriam" panose="020B0502050101010101" pitchFamily="34" charset="-79"/>
                <a:cs typeface="Miriam" panose="020B0502050101010101" pitchFamily="34" charset="-79"/>
              </a:rPr>
              <a:t>with strong focusing</a:t>
            </a:r>
            <a:endParaRPr lang="en-US" sz="2400" dirty="0">
              <a:ln w="12700">
                <a:solidFill>
                  <a:schemeClr val="tx1"/>
                </a:solidFill>
              </a:ln>
              <a:latin typeface="Miriam" panose="020B0502050101010101" pitchFamily="34" charset="-79"/>
              <a:cs typeface="Miriam" panose="020B0502050101010101" pitchFamily="34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360" y="3794538"/>
            <a:ext cx="2169279" cy="38881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 smtClean="0">
                <a:ln w="12700">
                  <a:noFill/>
                </a:ln>
                <a:latin typeface="Miriam" panose="020B0502050101010101" pitchFamily="34" charset="-79"/>
                <a:cs typeface="Miriam" panose="020B0502050101010101" pitchFamily="34" charset="-79"/>
              </a:rPr>
              <a:t>James </a:t>
            </a:r>
            <a:r>
              <a:rPr lang="en-US" sz="2000" dirty="0" err="1" smtClean="0">
                <a:ln w="12700">
                  <a:noFill/>
                </a:ln>
                <a:latin typeface="Miriam" panose="020B0502050101010101" pitchFamily="34" charset="-79"/>
                <a:cs typeface="Miriam" panose="020B0502050101010101" pitchFamily="34" charset="-79"/>
              </a:rPr>
              <a:t>Gerity</a:t>
            </a:r>
            <a:endParaRPr lang="en-US" sz="2000" dirty="0" smtClean="0">
              <a:ln w="12700">
                <a:noFill/>
              </a:ln>
              <a:latin typeface="Miriam" panose="020B0502050101010101" pitchFamily="34" charset="-79"/>
              <a:cs typeface="Miriam" panose="020B0502050101010101" pitchFamily="34" charset="-79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79360" y="4183352"/>
            <a:ext cx="2458682" cy="322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0F4F9CB-1C05-4986-B519-E0AD17B47FBC}" type="datetime4">
              <a:rPr lang="en-US" sz="1600" smtClean="0">
                <a:ln w="12700">
                  <a:noFill/>
                </a:ln>
                <a:latin typeface="Miriam" panose="020B0502050101010101" pitchFamily="34" charset="-79"/>
                <a:cs typeface="Miriam" panose="020B0502050101010101" pitchFamily="34" charset="-79"/>
              </a:rPr>
              <a:pPr algn="l"/>
              <a:t>December 6, 2018</a:t>
            </a:fld>
            <a:endParaRPr lang="en-US" sz="1600" dirty="0" smtClean="0">
              <a:ln w="12700">
                <a:noFill/>
              </a:ln>
              <a:latin typeface="Miriam" panose="020B0502050101010101" pitchFamily="34" charset="-79"/>
              <a:cs typeface="Miriam" panose="020B0502050101010101" pitchFamily="34" charset="-79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057996" y="6328391"/>
            <a:ext cx="4907425" cy="455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latin typeface="Miriam" panose="020B0502050101010101" pitchFamily="34" charset="-79"/>
                <a:cs typeface="Miriam" panose="020B0502050101010101" pitchFamily="34" charset="-79"/>
              </a:rPr>
              <a:t>Slides available at http://www.github.com/jgerity/talks</a:t>
            </a:r>
          </a:p>
        </p:txBody>
      </p:sp>
    </p:spTree>
    <p:extLst>
      <p:ext uri="{BB962C8B-B14F-4D97-AF65-F5344CB8AC3E}">
        <p14:creationId xmlns:p14="http://schemas.microsoft.com/office/powerpoint/2010/main" val="16285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focusing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9270"/>
                <a:ext cx="8229600" cy="430708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region of fixed magnetic field leaves particles free to travel on helices</a:t>
                </a:r>
              </a:p>
              <a:p>
                <a:pPr lvl="1"/>
                <a:r>
                  <a:rPr lang="en-US" b="0" dirty="0" smtClean="0"/>
                  <a:t>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doesn’t act at all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direction</a:t>
                </a:r>
                <a:r>
                  <a:rPr lang="en-US" dirty="0" smtClean="0"/>
                  <a:t>!</a:t>
                </a:r>
                <a:endParaRPr lang="en-US" dirty="0" smtClean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Any </a:t>
                </a:r>
                <a:r>
                  <a:rPr lang="en-US" dirty="0" smtClean="0"/>
                  <a:t>particle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 smtClean="0"/>
                  <a:t> will eventually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collide</a:t>
                </a:r>
                <a:r>
                  <a:rPr lang="en-US" dirty="0" smtClean="0"/>
                  <a:t> with the machine and be lost in an “ideal” field!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9270"/>
                <a:ext cx="8229600" cy="4307080"/>
              </a:xfrm>
              <a:blipFill rotWithShape="0">
                <a:blip r:embed="rId2"/>
                <a:stretch>
                  <a:fillRect l="-1704" t="-1839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81787" y="3170237"/>
            <a:ext cx="3838575" cy="2764358"/>
            <a:chOff x="5014203" y="3361805"/>
            <a:chExt cx="3838575" cy="27643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0183" y="3361805"/>
              <a:ext cx="3506617" cy="257279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014203" y="5849164"/>
              <a:ext cx="38385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Figure from Rose (1938) under fair use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focusing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 </a:t>
                </a:r>
                <a:r>
                  <a:rPr lang="en-US" dirty="0"/>
                  <a:t>r</a:t>
                </a:r>
                <a:r>
                  <a:rPr lang="en-US" dirty="0" smtClean="0"/>
                  <a:t>adial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, the</a:t>
                </a:r>
                <a:br>
                  <a:rPr lang="en-US" dirty="0" smtClean="0"/>
                </a:br>
                <a:r>
                  <a:rPr lang="en-US" dirty="0" smtClean="0"/>
                  <a:t>Lorentz force now has </a:t>
                </a:r>
                <a:br>
                  <a:rPr lang="en-US" dirty="0" smtClean="0"/>
                </a:br>
                <a:r>
                  <a:rPr lang="en-US" dirty="0" smtClean="0"/>
                  <a:t>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!</a:t>
                </a:r>
              </a:p>
              <a:p>
                <a:r>
                  <a:rPr lang="en-US" dirty="0" smtClean="0"/>
                  <a:t>This occurs naturally due</a:t>
                </a:r>
                <a:br>
                  <a:rPr lang="en-US" dirty="0" smtClean="0"/>
                </a:br>
                <a:r>
                  <a:rPr lang="en-US" dirty="0" smtClean="0"/>
                  <a:t>to fringe fields, and can</a:t>
                </a:r>
                <a:br>
                  <a:rPr lang="en-US" dirty="0" smtClean="0"/>
                </a:br>
                <a:r>
                  <a:rPr lang="en-US" dirty="0" smtClean="0"/>
                  <a:t>be adjusted by shimming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  <a:blipFill rotWithShape="0">
                <a:blip r:embed="rId3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focusing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a circular cyclotron, resulting equations of motion for a particle with radial, vertical displacements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 smtClean="0"/>
                  <a:t> are a pair of </a:t>
                </a:r>
                <a:r>
                  <a:rPr lang="en-US" b="0" u="sng" dirty="0" smtClean="0"/>
                  <a:t>Mathieu-Hill</a:t>
                </a:r>
                <a:r>
                  <a:rPr lang="en-US" dirty="0"/>
                  <a:t> </a:t>
                </a:r>
                <a:r>
                  <a:rPr lang="en-US" dirty="0" smtClean="0"/>
                  <a:t>equations:</a:t>
                </a:r>
              </a:p>
              <a:p>
                <a:pPr marL="0" indent="0">
                  <a:buNone/>
                </a:pPr>
                <a:endParaRPr lang="en-US" b="0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  <a:blipFill rotWithShape="0">
                <a:blip r:embed="rId2"/>
                <a:stretch>
                  <a:fillRect l="-1704" t="-1943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342574" y="5428315"/>
                <a:ext cx="2097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000" b="0" dirty="0" smtClean="0">
                    <a:solidFill>
                      <a:srgbClr val="FF0000"/>
                    </a:solidFill>
                  </a:rPr>
                  <a:t>Stability requires</a:t>
                </a:r>
                <a:br>
                  <a:rPr lang="en-US" sz="2000" b="0" dirty="0" smtClean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74" y="5428315"/>
                <a:ext cx="2097280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2907" t="-3419" r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87399" y="4420062"/>
                <a:ext cx="276013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9" y="4420062"/>
                <a:ext cx="2760133" cy="1077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59717" y="4420062"/>
                <a:ext cx="5199276" cy="1645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717" y="4420062"/>
                <a:ext cx="5199276" cy="16457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31909" y="5656703"/>
                <a:ext cx="1636588" cy="624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□)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09" y="5656703"/>
                <a:ext cx="1636588" cy="624273"/>
              </a:xfrm>
              <a:prstGeom prst="rect">
                <a:avLst/>
              </a:prstGeom>
              <a:blipFill rotWithShape="0">
                <a:blip r:embed="rId6"/>
                <a:stretch>
                  <a:fillRect l="-597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42574" y="4420062"/>
                <a:ext cx="2217225" cy="857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74" y="4420062"/>
                <a:ext cx="2217225" cy="8573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9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21717" y="3912497"/>
            <a:ext cx="3522283" cy="2410003"/>
            <a:chOff x="4604462" y="2889334"/>
            <a:chExt cx="3838575" cy="26264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079" r="11309" b="13790"/>
            <a:stretch/>
          </p:blipFill>
          <p:spPr>
            <a:xfrm>
              <a:off x="4666906" y="2889334"/>
              <a:ext cx="3530600" cy="234941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604462" y="5238750"/>
              <a:ext cx="38385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Figure from the Fermilab “Rookie” book under fair use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Can also confine particles </a:t>
                </a:r>
                <a:r>
                  <a:rPr lang="en-US" dirty="0" smtClean="0"/>
                  <a:t>by </a:t>
                </a:r>
                <a:r>
                  <a:rPr lang="en-US" u="sng" dirty="0" smtClean="0"/>
                  <a:t>alternating</a:t>
                </a:r>
                <a:r>
                  <a:rPr lang="en-US" dirty="0" smtClean="0"/>
                  <a:t> the gradient</a:t>
                </a:r>
                <a:endParaRPr lang="en-US" dirty="0" smtClean="0"/>
              </a:p>
              <a:p>
                <a:r>
                  <a:rPr lang="en-US" dirty="0" smtClean="0"/>
                  <a:t>Use quadrupole magnets </a:t>
                </a:r>
                <a:br>
                  <a:rPr lang="en-US" dirty="0" smtClean="0"/>
                </a:br>
                <a:r>
                  <a:rPr lang="en-US" dirty="0" smtClean="0"/>
                  <a:t>for </a:t>
                </a:r>
                <a:r>
                  <a:rPr lang="en-US" i="1" dirty="0" smtClean="0"/>
                  <a:t>explicit </a:t>
                </a:r>
                <a:r>
                  <a:rPr lang="en-US" dirty="0" smtClean="0"/>
                  <a:t>field gradients:</a:t>
                </a:r>
              </a:p>
              <a:p>
                <a:pPr lvl="1"/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 smtClean="0"/>
                  <a:t>, focus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, defocus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, and vice-versa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“Focusing” and “defocusing” quadrupoles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2" y="4380298"/>
            <a:ext cx="4949216" cy="16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 shows that particle motion in a quadrupole is </a:t>
            </a:r>
            <a:r>
              <a:rPr lang="en-US" i="1" dirty="0" smtClean="0"/>
              <a:t>also</a:t>
            </a:r>
            <a:r>
              <a:rPr lang="en-US" dirty="0" smtClean="0"/>
              <a:t> governed by </a:t>
            </a:r>
            <a:r>
              <a:rPr lang="en-US" dirty="0" smtClean="0"/>
              <a:t>a pair of Mathieu-Hill equations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13615" y="5277611"/>
                <a:ext cx="1636588" cy="624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□)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15" y="5277611"/>
                <a:ext cx="1636588" cy="624273"/>
              </a:xfrm>
              <a:prstGeom prst="rect">
                <a:avLst/>
              </a:prstGeom>
              <a:blipFill rotWithShape="0">
                <a:blip r:embed="rId2"/>
                <a:stretch>
                  <a:fillRect l="-597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57200" y="3892941"/>
                <a:ext cx="3344333" cy="1154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92941"/>
                <a:ext cx="3344333" cy="11544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801533" y="3650759"/>
                <a:ext cx="4792133" cy="1638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en-US" sz="3200" i="1" dirty="0">
                    <a:latin typeface="Cambria Math" panose="02040503050406030204" pitchFamily="18" charset="0"/>
                  </a:rPr>
                  <a:t/>
                </a:r>
                <a:br>
                  <a:rPr lang="en-US" sz="3200" i="1" dirty="0"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533" y="3650759"/>
                <a:ext cx="4792133" cy="16388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19" idx="0"/>
          </p:cNvCxnSpPr>
          <p:nvPr/>
        </p:nvCxnSpPr>
        <p:spPr>
          <a:xfrm flipH="1" flipV="1">
            <a:off x="2406619" y="4880152"/>
            <a:ext cx="1689099" cy="69201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9" idx="0"/>
          </p:cNvCxnSpPr>
          <p:nvPr/>
        </p:nvCxnSpPr>
        <p:spPr>
          <a:xfrm flipV="1">
            <a:off x="4095718" y="4470183"/>
            <a:ext cx="1457340" cy="11019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9" idx="0"/>
          </p:cNvCxnSpPr>
          <p:nvPr/>
        </p:nvCxnSpPr>
        <p:spPr>
          <a:xfrm flipH="1" flipV="1">
            <a:off x="2360052" y="4470183"/>
            <a:ext cx="1735666" cy="11019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406618" y="5572165"/>
                <a:ext cx="337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Note explicit dependence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18" y="5572165"/>
                <a:ext cx="3378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2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5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Difference between weak/strong focusing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Note that these are the same equations for weak focusing!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before were </a:t>
                </a:r>
                <a:r>
                  <a:rPr lang="en-US" i="1" dirty="0" smtClean="0"/>
                  <a:t>constant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are </a:t>
                </a:r>
                <a:r>
                  <a:rPr lang="en-US" u="sng" dirty="0" smtClean="0"/>
                  <a:t>lattice functions</a:t>
                </a:r>
                <a:endParaRPr lang="en-US" dirty="0" smtClean="0"/>
              </a:p>
              <a:p>
                <a:r>
                  <a:rPr lang="en-US" dirty="0" smtClean="0"/>
                  <a:t>The stability and other properties of a transport system depend on careful layout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943" r="-3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Courant Snyder parameterization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Can apply the </a:t>
                </a:r>
                <a:r>
                  <a:rPr lang="en-US" u="sng" dirty="0" err="1" smtClean="0"/>
                  <a:t>Floquet</a:t>
                </a:r>
                <a:r>
                  <a:rPr lang="en-US" u="sng" dirty="0" smtClean="0"/>
                  <a:t> </a:t>
                </a:r>
                <a:r>
                  <a:rPr lang="en-US" u="sng" dirty="0" smtClean="0"/>
                  <a:t>theorem</a:t>
                </a:r>
                <a:r>
                  <a:rPr lang="en-US" dirty="0" smtClean="0"/>
                  <a:t> and obtain </a:t>
                </a:r>
                <a:r>
                  <a:rPr lang="en-US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phase</a:t>
                </a:r>
                <a:r>
                  <a:rPr lang="en-US" dirty="0" smtClean="0"/>
                  <a:t>-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amplitude</a:t>
                </a:r>
                <a:r>
                  <a:rPr lang="en-US" dirty="0" smtClean="0"/>
                  <a:t> solution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ra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satisfy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  <a:blipFill rotWithShape="0">
                <a:blip r:embed="rId2"/>
                <a:stretch>
                  <a:fillRect l="-1037" t="-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" y="5479832"/>
                <a:ext cx="2275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n.b.</a:t>
                </a:r>
                <a:r>
                  <a:rPr lang="en-US" dirty="0" smtClean="0"/>
                  <a:t> </a:t>
                </a:r>
                <a:r>
                  <a:rPr lang="en-US" dirty="0" smtClean="0"/>
                  <a:t>same form applies </a:t>
                </a:r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79832"/>
                <a:ext cx="2275114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214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3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Courant-Snyder formalism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describes </a:t>
                </a:r>
                <a:r>
                  <a:rPr lang="en-US" u="sng" dirty="0" smtClean="0"/>
                  <a:t>lattice</a:t>
                </a:r>
                <a:r>
                  <a:rPr lang="en-US" dirty="0" smtClean="0"/>
                  <a:t> effect on beam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describes </a:t>
                </a:r>
                <a:r>
                  <a:rPr lang="en-US" u="sng" dirty="0" smtClean="0"/>
                  <a:t>intrinsic</a:t>
                </a:r>
                <a:r>
                  <a:rPr lang="en-US" dirty="0" smtClean="0"/>
                  <a:t> beam ‘size’</a:t>
                </a:r>
              </a:p>
              <a:p>
                <a:pPr lvl="1"/>
                <a:r>
                  <a:rPr lang="en-US" dirty="0" smtClean="0"/>
                  <a:t>Actually a </a:t>
                </a:r>
                <a:r>
                  <a:rPr lang="en-US" dirty="0" err="1" smtClean="0"/>
                  <a:t>Liouvillian</a:t>
                </a:r>
                <a:r>
                  <a:rPr lang="en-US" dirty="0" smtClean="0"/>
                  <a:t> phase space area!</a:t>
                </a:r>
              </a:p>
              <a:p>
                <a:pPr lvl="1"/>
                <a:r>
                  <a:rPr lang="en-US" dirty="0" smtClean="0"/>
                  <a:t>Max/</a:t>
                </a:r>
                <a:r>
                  <a:rPr lang="en-US" dirty="0" err="1" smtClean="0"/>
                  <a:t>rms</a:t>
                </a:r>
                <a:r>
                  <a:rPr lang="en-US" dirty="0" smtClean="0"/>
                  <a:t> value characterizes entire beam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the </a:t>
                </a:r>
                <a:r>
                  <a:rPr lang="en-US" u="sng" dirty="0" smtClean="0"/>
                  <a:t>phase</a:t>
                </a:r>
                <a:r>
                  <a:rPr lang="en-US" dirty="0" smtClean="0"/>
                  <a:t> of this </a:t>
                </a:r>
                <a:r>
                  <a:rPr lang="en-US" dirty="0" err="1" smtClean="0"/>
                  <a:t>pseudoharmonic</a:t>
                </a:r>
                <a:r>
                  <a:rPr lang="en-US" dirty="0" smtClean="0"/>
                  <a:t> motion</a:t>
                </a:r>
              </a:p>
              <a:p>
                <a:pPr lvl="1"/>
                <a:r>
                  <a:rPr lang="en-US" dirty="0" smtClean="0"/>
                  <a:t>On each revolution, particle will generally be at a different point in its betatron oscillation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541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Betatron tune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979"/>
                <a:ext cx="8229600" cy="4076893"/>
              </a:xfrm>
            </p:spPr>
            <p:txBody>
              <a:bodyPr/>
              <a:lstStyle/>
              <a:p>
                <a:r>
                  <a:rPr lang="en-US" b="0" dirty="0" smtClean="0"/>
                  <a:t>The </a:t>
                </a:r>
                <a:r>
                  <a:rPr lang="en-US" b="0" u="sng" dirty="0" smtClean="0"/>
                  <a:t>betatron tune</a:t>
                </a:r>
                <a:r>
                  <a:rPr lang="en-US" b="0" dirty="0" smtClean="0"/>
                  <a:t> (number of oscillations per revolution)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∮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Resonance when, for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57979"/>
                <a:ext cx="8229600" cy="4076893"/>
              </a:xfrm>
              <a:blipFill rotWithShape="0">
                <a:blip r:embed="rId2"/>
                <a:stretch>
                  <a:fillRect l="-1704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Si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4" y="2542612"/>
            <a:ext cx="2895599" cy="31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4584" y="5803990"/>
            <a:ext cx="289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/>
              <a:t>https://</a:t>
            </a:r>
            <a:r>
              <a:rPr lang="en-US" sz="1200" dirty="0" smtClean="0"/>
              <a:t>xkcd.com/547/ under CC BY-NC 2.5</a:t>
            </a:r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/>
          <a:p>
            <a:r>
              <a:rPr lang="en-US" dirty="0" smtClean="0"/>
              <a:t>Two styles I hope to avoid</a:t>
            </a:r>
            <a:endParaRPr lang="en-US" dirty="0"/>
          </a:p>
        </p:txBody>
      </p:sp>
      <p:pic>
        <p:nvPicPr>
          <p:cNvPr id="1026" name="Picture 2" descr="Crossb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960" y="2917481"/>
            <a:ext cx="4529840" cy="19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42520" y="5014802"/>
            <a:ext cx="395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/>
              <a:t>https://</a:t>
            </a:r>
            <a:r>
              <a:rPr lang="en-US" sz="1200" dirty="0" smtClean="0"/>
              <a:t>xkcd.com/564/ </a:t>
            </a:r>
            <a:r>
              <a:rPr lang="en-US" sz="1200" dirty="0" smtClean="0"/>
              <a:t>under CC BY-NC 2.5</a:t>
            </a:r>
            <a:endParaRPr lang="en-US" sz="12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361171" y="2098767"/>
            <a:ext cx="41626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4217" y="1914101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 little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64502" y="1881835"/>
            <a:ext cx="122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 much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parameters of interest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 smtClean="0"/>
                  <a:t>The </a:t>
                </a:r>
                <a:r>
                  <a:rPr lang="en-US" b="0" u="sng" dirty="0" smtClean="0"/>
                  <a:t>normalized emittance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𝛽𝛾𝜀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invariant under acceleration</a:t>
                </a:r>
              </a:p>
              <a:p>
                <a:r>
                  <a:rPr lang="en-US" dirty="0" smtClean="0"/>
                  <a:t>The </a:t>
                </a:r>
                <a:r>
                  <a:rPr lang="en-US" u="sng" dirty="0" smtClean="0"/>
                  <a:t>dispersion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describes momentum dependence of orbit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u="sng" dirty="0" smtClean="0"/>
                  <a:t>chromaticity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 lattices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simplest alternating-gradient lattice is the FODO cell</a:t>
                </a:r>
              </a:p>
              <a:p>
                <a:pPr lvl="1"/>
                <a:r>
                  <a:rPr lang="en-US" dirty="0" smtClean="0"/>
                  <a:t>Motion is stable for </a:t>
                </a:r>
                <a:br>
                  <a:rPr lang="en-US" dirty="0" smtClean="0"/>
                </a:br>
                <a:r>
                  <a:rPr lang="en-US" dirty="0" smtClean="0"/>
                  <a:t>phase advance per </a:t>
                </a:r>
                <a:br>
                  <a:rPr lang="en-US" dirty="0" smtClean="0"/>
                </a:br>
                <a:r>
                  <a:rPr lang="en-US" dirty="0" smtClean="0"/>
                  <a:t>cell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General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br>
                  <a:rPr lang="en-US" dirty="0" smtClean="0"/>
                </a:br>
                <a:r>
                  <a:rPr lang="en-US" dirty="0" smtClean="0"/>
                  <a:t>is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called a </a:t>
                </a:r>
                <a:r>
                  <a:rPr lang="en-US" u="sng" dirty="0" smtClean="0"/>
                  <a:t>doublet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943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425440" y="5597825"/>
            <a:ext cx="3261360" cy="0"/>
          </a:xfrm>
          <a:prstGeom prst="straightConnector1">
            <a:avLst/>
          </a:prstGeom>
          <a:ln>
            <a:solidFill>
              <a:srgbClr val="34343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25440" y="4665004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8336280" y="5542002"/>
                <a:ext cx="350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80" y="5542002"/>
                <a:ext cx="350520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247311" y="4659868"/>
            <a:ext cx="391886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875814" y="4657300"/>
            <a:ext cx="391886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425440" y="3499061"/>
            <a:ext cx="3261360" cy="1793964"/>
            <a:chOff x="5425440" y="3499061"/>
            <a:chExt cx="3261360" cy="1793964"/>
          </a:xfrm>
        </p:grpSpPr>
        <p:grpSp>
          <p:nvGrpSpPr>
            <p:cNvPr id="16" name="Group 15"/>
            <p:cNvGrpSpPr/>
            <p:nvPr/>
          </p:nvGrpSpPr>
          <p:grpSpPr>
            <a:xfrm>
              <a:off x="5425440" y="3499061"/>
              <a:ext cx="1628503" cy="896982"/>
              <a:chOff x="2124891" y="3648891"/>
              <a:chExt cx="1628503" cy="896982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124891" y="4545873"/>
                <a:ext cx="162850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/>
              <p:cNvSpPr/>
              <p:nvPr/>
            </p:nvSpPr>
            <p:spPr>
              <a:xfrm>
                <a:off x="2124891" y="3648891"/>
                <a:ext cx="437606" cy="8969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flipV="1">
              <a:off x="7058297" y="4396043"/>
              <a:ext cx="1628503" cy="896982"/>
              <a:chOff x="2124891" y="3648891"/>
              <a:chExt cx="1628503" cy="896982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124891" y="4545873"/>
                <a:ext cx="162850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2124891" y="3648891"/>
                <a:ext cx="437606" cy="8969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7101840" y="4659868"/>
              <a:ext cx="35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68983" y="3762886"/>
              <a:ext cx="35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 flipV="1">
            <a:off x="5863046" y="3330362"/>
            <a:ext cx="1195251" cy="8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495903" y="3329504"/>
            <a:ext cx="1190897" cy="17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6264728" y="2946791"/>
                <a:ext cx="391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728" y="2946791"/>
                <a:ext cx="39188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7875814" y="2937363"/>
                <a:ext cx="391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814" y="2937363"/>
                <a:ext cx="39188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58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0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space charge on stability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u="sng" dirty="0" smtClean="0"/>
                  <a:t>Space charge</a:t>
                </a:r>
                <a:r>
                  <a:rPr lang="en-US" dirty="0"/>
                  <a:t> </a:t>
                </a:r>
                <a:r>
                  <a:rPr lang="en-US" dirty="0" smtClean="0"/>
                  <a:t>(self-fields) drives instability</a:t>
                </a:r>
              </a:p>
              <a:p>
                <a:r>
                  <a:rPr lang="en-US" dirty="0" smtClean="0"/>
                  <a:t>First order: suppress focusing effect and create tune shift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𝐼𝑅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Higher order: collective effects drive emittance growth</a:t>
                </a:r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943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6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Congrats, you’re a (transverse) </a:t>
            </a:r>
            <a:br>
              <a:rPr lang="en-US" dirty="0" smtClean="0"/>
            </a:br>
            <a:r>
              <a:rPr lang="en-US" dirty="0" smtClean="0"/>
              <a:t>accelerator physicist!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Brookhaven R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049270"/>
            <a:ext cx="7048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71725" y="5783070"/>
            <a:ext cx="440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Image from </a:t>
            </a:r>
            <a:r>
              <a:rPr lang="en-US" sz="1200" dirty="0"/>
              <a:t>https</a:t>
            </a:r>
            <a:r>
              <a:rPr lang="en-US" sz="1200" dirty="0" smtClean="0"/>
              <a:t>://xkcd.com/2007/ </a:t>
            </a:r>
            <a:r>
              <a:rPr lang="en-US" sz="1200" dirty="0" smtClean="0"/>
              <a:t>under CC BY-NC 2.5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27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limits the current at PSI?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2049270"/>
                <a:ext cx="4457701" cy="45134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Available RF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dirty="0" smtClean="0"/>
                  <a:t> (Joho 1984)</a:t>
                </a:r>
              </a:p>
              <a:p>
                <a:r>
                  <a:rPr lang="en-US" dirty="0" smtClean="0"/>
                  <a:t>Septum activation</a:t>
                </a:r>
              </a:p>
              <a:p>
                <a:pPr lvl="1"/>
                <a:r>
                  <a:rPr lang="en-US" dirty="0" smtClean="0"/>
                  <a:t>Resonant extraction scheme (right) minimizes this, but…</a:t>
                </a:r>
              </a:p>
              <a:p>
                <a:r>
                  <a:rPr lang="en-US" dirty="0" smtClean="0"/>
                  <a:t>Space charge defocusing will be </a:t>
                </a:r>
                <a:r>
                  <a:rPr lang="en-US" u="sng" dirty="0" smtClean="0"/>
                  <a:t>even worse</a:t>
                </a:r>
                <a:r>
                  <a:rPr lang="en-US" dirty="0" smtClean="0"/>
                  <a:t> with resonant extraction!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2049270"/>
                <a:ext cx="4457701" cy="4513455"/>
              </a:xfrm>
              <a:blipFill rotWithShape="0">
                <a:blip r:embed="rId2"/>
                <a:stretch>
                  <a:fillRect l="-2736" t="-2834" r="-5062" b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0918"/>
          <a:stretch/>
        </p:blipFill>
        <p:spPr>
          <a:xfrm>
            <a:off x="5086350" y="2952336"/>
            <a:ext cx="4057650" cy="2500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494" y="5453285"/>
            <a:ext cx="2795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from Seidel et al. (2010) used here under fair use.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269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build a high-intensity machine?</a:t>
            </a:r>
            <a:br>
              <a:rPr lang="en-US" dirty="0" smtClean="0"/>
            </a:br>
            <a:r>
              <a:rPr lang="en-US" dirty="0" smtClean="0"/>
              <a:t>Or: </a:t>
            </a:r>
            <a:r>
              <a:rPr lang="en-US" i="1" dirty="0" smtClean="0"/>
              <a:t>“Dear Santa…”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separated turns</a:t>
            </a:r>
          </a:p>
          <a:p>
            <a:pPr lvl="1"/>
            <a:r>
              <a:rPr lang="en-US" dirty="0"/>
              <a:t>The most critical upgrade path at PSI has been turning up the RF power</a:t>
            </a:r>
            <a:r>
              <a:rPr lang="en-US" dirty="0" smtClean="0"/>
              <a:t>!</a:t>
            </a:r>
          </a:p>
          <a:p>
            <a:r>
              <a:rPr lang="en-US" dirty="0" smtClean="0"/>
              <a:t>Close control over betatron motion</a:t>
            </a:r>
          </a:p>
          <a:p>
            <a:pPr lvl="1"/>
            <a:r>
              <a:rPr lang="en-US" dirty="0" smtClean="0"/>
              <a:t>More knobs = more flexibility in tuning</a:t>
            </a:r>
          </a:p>
          <a:p>
            <a:r>
              <a:rPr lang="en-US" dirty="0" smtClean="0"/>
              <a:t>Compensate space charge with as much focusing as possible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</p:spPr>
            <p:txBody>
              <a:bodyPr/>
              <a:lstStyle/>
              <a:p>
                <a:r>
                  <a:rPr lang="en-US" dirty="0" smtClean="0"/>
                  <a:t>ARL proposes an </a:t>
                </a:r>
                <a:r>
                  <a:rPr lang="en-US" u="sng" dirty="0" smtClean="0"/>
                  <a:t>isochronous</a:t>
                </a:r>
                <a:r>
                  <a:rPr lang="en-US" dirty="0" smtClean="0"/>
                  <a:t> cyclotron with </a:t>
                </a:r>
                <a:r>
                  <a:rPr lang="en-US" u="sng" dirty="0" smtClean="0"/>
                  <a:t>strong focusing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6.5→100 MeV protons, targeting 10+ mA</a:t>
                </a:r>
              </a:p>
              <a:p>
                <a:r>
                  <a:rPr lang="en-US" dirty="0" smtClean="0"/>
                  <a:t>Isochronous: particle revolution time is a multiple of RF time (~constant RF phase)</a:t>
                </a:r>
              </a:p>
              <a:p>
                <a:pPr lvl="1"/>
                <a:r>
                  <a:rPr lang="en-US" dirty="0" smtClean="0"/>
                  <a:t>Stepped iron pole piece varies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and small dipole corrections also possible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  <a:blipFill rotWithShape="0">
                <a:blip r:embed="rId2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SFC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SFC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2049270"/>
            <a:ext cx="3838575" cy="4076893"/>
          </a:xfrm>
        </p:spPr>
        <p:txBody>
          <a:bodyPr>
            <a:normAutofit/>
          </a:bodyPr>
          <a:lstStyle/>
          <a:p>
            <a:r>
              <a:rPr lang="en-US" dirty="0" smtClean="0"/>
              <a:t>Six sectors, four accelerating cavities</a:t>
            </a:r>
          </a:p>
          <a:p>
            <a:r>
              <a:rPr lang="en-US" dirty="0" smtClean="0"/>
              <a:t>A </a:t>
            </a:r>
            <a:r>
              <a:rPr lang="en-US" u="sng" dirty="0" smtClean="0"/>
              <a:t>beam transport channel</a:t>
            </a:r>
            <a:r>
              <a:rPr lang="en-US" dirty="0" smtClean="0"/>
              <a:t> is located in each arc for local focusing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2489994"/>
            <a:ext cx="4848225" cy="36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2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hardware of the SFC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22" y="2864328"/>
            <a:ext cx="4134378" cy="248062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200244"/>
            <a:ext cx="3001311" cy="30566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8700" y="1999915"/>
            <a:ext cx="291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beam transport channel with dipole and Panofsky quadrupole windings and good aperture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009418" y="1999915"/>
                <a:ext cx="29155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Tapered</a:t>
                </a:r>
                <a:r>
                  <a:rPr lang="en-US" dirty="0" smtClean="0"/>
                  <a:t> superconducting RF cavity provides </a:t>
                </a:r>
                <a:r>
                  <a:rPr lang="en-US" u="sng" dirty="0" smtClean="0"/>
                  <a:t>large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 smtClean="0"/>
                  <a:t>, fully separating every turn</a:t>
                </a:r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18" y="1999915"/>
                <a:ext cx="2915586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88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9"/>
          <a:stretch/>
        </p:blipFill>
        <p:spPr>
          <a:xfrm>
            <a:off x="5147998" y="5029200"/>
            <a:ext cx="2638425" cy="12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the SFC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Spiral trajectory and lattice laid out by Dior </a:t>
                </a:r>
                <a:r>
                  <a:rPr lang="en-US" dirty="0" err="1" smtClean="0"/>
                  <a:t>Sattarov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Karie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Badgely</a:t>
                </a:r>
                <a:endParaRPr lang="en-US" dirty="0"/>
              </a:p>
              <a:p>
                <a:r>
                  <a:rPr lang="en-US" dirty="0" smtClean="0"/>
                  <a:t>Isochronous spiral geometry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obtained by Mathematica optimization of analytic parameterization</a:t>
                </a:r>
              </a:p>
              <a:p>
                <a:r>
                  <a:rPr lang="en-US" dirty="0" smtClean="0"/>
                  <a:t>First consideration of focal strengths comes from treating each turn as a </a:t>
                </a:r>
                <a:r>
                  <a:rPr lang="en-US" i="1" dirty="0" smtClean="0"/>
                  <a:t>closed</a:t>
                </a:r>
                <a:r>
                  <a:rPr lang="en-US" dirty="0" smtClean="0"/>
                  <a:t> orbit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3139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open problem: high average current beam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Delivering an intense beam (</a:t>
            </a:r>
            <a:r>
              <a:rPr lang="en-US" dirty="0" smtClean="0"/>
              <a:t>≥ 10 </a:t>
            </a:r>
            <a:r>
              <a:rPr lang="en-US" dirty="0" smtClean="0"/>
              <a:t>mA) of protons on </a:t>
            </a:r>
            <a:r>
              <a:rPr lang="en-US" dirty="0" smtClean="0"/>
              <a:t>target </a:t>
            </a:r>
            <a:r>
              <a:rPr lang="en-US" dirty="0" smtClean="0"/>
              <a:t>is an attractive goal for </a:t>
            </a:r>
            <a:r>
              <a:rPr lang="en-US" dirty="0" smtClean="0"/>
              <a:t>several </a:t>
            </a:r>
            <a:r>
              <a:rPr lang="en-US" dirty="0" smtClean="0"/>
              <a:t>extremely novel purposes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Proton </a:t>
            </a:r>
            <a:r>
              <a:rPr lang="en-US" dirty="0" smtClean="0"/>
              <a:t>driver for subcritical fission (ADS)</a:t>
            </a:r>
          </a:p>
          <a:p>
            <a:pPr lvl="1"/>
            <a:r>
              <a:rPr lang="en-US" dirty="0" smtClean="0"/>
              <a:t>Production of medical isotopes</a:t>
            </a:r>
          </a:p>
          <a:p>
            <a:pPr lvl="2"/>
            <a:r>
              <a:rPr lang="en-US" dirty="0" smtClean="0"/>
              <a:t>Useful for both imaging </a:t>
            </a:r>
            <a:r>
              <a:rPr lang="en-US" i="1" dirty="0" smtClean="0"/>
              <a:t>and</a:t>
            </a:r>
            <a:r>
              <a:rPr lang="en-US" dirty="0" smtClean="0"/>
              <a:t> treatment of </a:t>
            </a:r>
            <a:r>
              <a:rPr lang="en-US" dirty="0" smtClean="0"/>
              <a:t>disease</a:t>
            </a:r>
          </a:p>
          <a:p>
            <a:r>
              <a:rPr lang="en-US" dirty="0" smtClean="0"/>
              <a:t>Need high reliability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the SFC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9270"/>
                <a:ext cx="3895725" cy="407689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Focusing strength also chosen to avoid instability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&gt;90°</m:t>
                    </m:r>
                  </m:oMath>
                </a14:m>
                <a:r>
                  <a:rPr lang="en-US" dirty="0" smtClean="0"/>
                  <a:t> generally troublesome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Initial focal strength target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=70°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9270"/>
                <a:ext cx="3895725" cy="4076893"/>
              </a:xfrm>
              <a:blipFill rotWithShape="0">
                <a:blip r:embed="rId2"/>
                <a:stretch>
                  <a:fillRect l="-3599" t="-1943" r="-3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352925" y="2420832"/>
            <a:ext cx="4429502" cy="3333767"/>
            <a:chOff x="4257298" y="2719093"/>
            <a:chExt cx="4429502" cy="33337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7298" y="2719093"/>
              <a:ext cx="4429502" cy="27372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451364" y="5529640"/>
              <a:ext cx="4041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Figure from the (excellent!) notes of Steve Lund</a:t>
              </a:r>
              <a:r>
                <a:rPr lang="en-US" sz="1400" dirty="0"/>
                <a:t/>
              </a:r>
              <a:br>
                <a:rPr lang="en-US" sz="1400" dirty="0"/>
              </a:br>
              <a:r>
                <a:rPr lang="en-US" sz="1400" dirty="0" smtClean="0"/>
                <a:t>used </a:t>
              </a:r>
              <a:r>
                <a:rPr lang="en-US" sz="1400" dirty="0" smtClean="0"/>
                <a:t>here under fair use.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05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the SFC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41" y="3558662"/>
            <a:ext cx="3685117" cy="27638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049270"/>
            <a:ext cx="8229600" cy="4076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2049270"/>
            <a:ext cx="8229600" cy="4076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Dipole corrector settings can be chosen to optimize </a:t>
            </a:r>
            <a:r>
              <a:rPr lang="en-US" sz="3000" dirty="0" err="1" smtClean="0"/>
              <a:t>isochronicity</a:t>
            </a:r>
            <a:r>
              <a:rPr lang="en-US" sz="3000" dirty="0" smtClean="0"/>
              <a:t>…</a:t>
            </a:r>
          </a:p>
          <a:p>
            <a:r>
              <a:rPr lang="en-US" sz="3000" dirty="0" smtClean="0"/>
              <a:t>…but put plainly, this isn’t working right (yet!)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072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OPAL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Previous simulations of the SFC were performed using MAD-X</a:t>
                </a:r>
              </a:p>
              <a:p>
                <a:pPr lvl="1"/>
                <a:r>
                  <a:rPr lang="en-US" dirty="0" smtClean="0"/>
                  <a:t>Not well-adapted to cyclotrons, </a:t>
                </a:r>
                <a:r>
                  <a:rPr lang="en-US" u="sng" dirty="0" smtClean="0"/>
                  <a:t>does not</a:t>
                </a:r>
                <a:r>
                  <a:rPr lang="en-US" dirty="0" smtClean="0"/>
                  <a:t> do particle tracking (no space charge)</a:t>
                </a:r>
              </a:p>
              <a:p>
                <a:pPr lvl="1"/>
                <a:r>
                  <a:rPr lang="en-US" dirty="0" smtClean="0"/>
                  <a:t>Many assumptions about particle trajectories!</a:t>
                </a:r>
              </a:p>
              <a:p>
                <a:r>
                  <a:rPr lang="en-US" dirty="0" smtClean="0"/>
                  <a:t>PSI-developed code OPAL is the standard-bearer of the cyclotron community</a:t>
                </a:r>
              </a:p>
              <a:p>
                <a:pPr lvl="1"/>
                <a:r>
                  <a:rPr lang="en-US" dirty="0" smtClean="0"/>
                  <a:t>Tracks individual (macro)particles through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, </a:t>
                </a:r>
                <a:r>
                  <a:rPr lang="en-US" u="sng" dirty="0" smtClean="0"/>
                  <a:t>including self-fields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OPAL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Our OPAL simulations use </a:t>
                </a:r>
                <a:r>
                  <a:rPr lang="en-US" dirty="0" err="1" smtClean="0"/>
                  <a:t>fieldmaps</a:t>
                </a:r>
                <a:r>
                  <a:rPr lang="en-US" dirty="0" smtClean="0"/>
                  <a:t> output </a:t>
                </a:r>
                <a:r>
                  <a:rPr lang="en-US" u="sng" dirty="0" smtClean="0"/>
                  <a:t>directly</a:t>
                </a:r>
                <a:r>
                  <a:rPr lang="en-US" dirty="0" smtClean="0"/>
                  <a:t> from software Opera</a:t>
                </a:r>
                <a:r>
                  <a:rPr lang="en-US" dirty="0"/>
                  <a:t> </a:t>
                </a:r>
                <a:r>
                  <a:rPr lang="en-US" dirty="0" smtClean="0"/>
                  <a:t>(magnetic fields) and COMSOL (cavity fields)</a:t>
                </a:r>
              </a:p>
              <a:p>
                <a:pPr lvl="1"/>
                <a:r>
                  <a:rPr lang="en-US" dirty="0" smtClean="0"/>
                  <a:t>No assumptions about field profiles/etc. necessary</a:t>
                </a:r>
              </a:p>
              <a:p>
                <a:r>
                  <a:rPr lang="en-US" dirty="0" smtClean="0"/>
                  <a:t>Caveat: more computationally expensive, extracting parameters like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/>
                  <a:t> becomes more complex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943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05"/>
          <a:stretch/>
        </p:blipFill>
        <p:spPr>
          <a:xfrm>
            <a:off x="4304420" y="2205130"/>
            <a:ext cx="4569187" cy="3629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US" dirty="0" smtClean="0"/>
              <a:t>results: </a:t>
            </a:r>
            <a:r>
              <a:rPr lang="en-US" u="sng" dirty="0" smtClean="0"/>
              <a:t>no</a:t>
            </a:r>
            <a:r>
              <a:rPr lang="en-US" dirty="0" smtClean="0"/>
              <a:t> space 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3597435" cy="407689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100% transport of Gaussian beam with realistic spot-size (3 mm)</a:t>
            </a:r>
            <a:endParaRPr lang="en-US" dirty="0" smtClean="0"/>
          </a:p>
          <a:p>
            <a:r>
              <a:rPr lang="en-US" dirty="0" smtClean="0"/>
              <a:t>Ellipses rotate as expected</a:t>
            </a:r>
          </a:p>
          <a:p>
            <a:pPr lvl="1"/>
            <a:r>
              <a:rPr lang="en-US" dirty="0" smtClean="0"/>
              <a:t>Linear transport is properly resolved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US" dirty="0" smtClean="0"/>
              <a:t>results: </a:t>
            </a:r>
            <a:r>
              <a:rPr lang="en-US" u="sng" dirty="0" smtClean="0"/>
              <a:t>with</a:t>
            </a:r>
            <a:r>
              <a:rPr lang="en-US" dirty="0" smtClean="0"/>
              <a:t> space 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3597435" cy="407689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Have been able to transport ~85</a:t>
            </a:r>
            <a:r>
              <a:rPr lang="en-US" dirty="0" smtClean="0"/>
              <a:t>% of 5 mA </a:t>
            </a:r>
            <a:r>
              <a:rPr lang="en-US" dirty="0" smtClean="0"/>
              <a:t>beam</a:t>
            </a:r>
            <a:endParaRPr lang="en-US" dirty="0" smtClean="0"/>
          </a:p>
          <a:p>
            <a:r>
              <a:rPr lang="en-US" dirty="0" smtClean="0"/>
              <a:t>Space charge effects </a:t>
            </a:r>
            <a:r>
              <a:rPr lang="en-US" dirty="0" smtClean="0"/>
              <a:t>well-resolved</a:t>
            </a:r>
          </a:p>
          <a:p>
            <a:pPr lvl="1"/>
            <a:r>
              <a:rPr lang="en-US" dirty="0" smtClean="0"/>
              <a:t>Beam halo and “S” shape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16"/>
          <a:stretch/>
        </p:blipFill>
        <p:spPr>
          <a:xfrm>
            <a:off x="4054634" y="2083120"/>
            <a:ext cx="4818973" cy="387353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830286" y="4855029"/>
            <a:ext cx="3483428" cy="79465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0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results: losses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70250"/>
            <a:ext cx="8229600" cy="30861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200" y="2049271"/>
                <a:ext cx="8229600" cy="18559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Beam appears stable until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≈2.5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 smtClean="0"/>
                  <a:t>, where a steady loss emerges</a:t>
                </a:r>
                <a:endParaRPr lang="en-US" dirty="0" smtClean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49271"/>
                <a:ext cx="8229600" cy="1855980"/>
              </a:xfrm>
              <a:prstGeom prst="rect">
                <a:avLst/>
              </a:prstGeom>
              <a:blipFill rotWithShape="0">
                <a:blip r:embed="rId3"/>
                <a:stretch>
                  <a:fillRect l="-1704" t="-4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5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losses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loss appears to be associated with a longitudinal separation in the beam</a:t>
            </a:r>
          </a:p>
          <a:p>
            <a:pPr lvl="1"/>
            <a:r>
              <a:rPr lang="en-US" dirty="0" smtClean="0"/>
              <a:t>Possible that a </a:t>
            </a:r>
            <a:r>
              <a:rPr lang="en-US" dirty="0" err="1" smtClean="0"/>
              <a:t>fieldmap</a:t>
            </a:r>
            <a:r>
              <a:rPr lang="en-US" dirty="0" smtClean="0"/>
              <a:t> tuned for more strict </a:t>
            </a:r>
            <a:r>
              <a:rPr lang="en-US" dirty="0" err="1" smtClean="0"/>
              <a:t>isochronicity</a:t>
            </a:r>
            <a:r>
              <a:rPr lang="en-US" dirty="0" smtClean="0"/>
              <a:t> will not have this loss mode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r="8543"/>
          <a:stretch/>
        </p:blipFill>
        <p:spPr>
          <a:xfrm>
            <a:off x="1604963" y="4087716"/>
            <a:ext cx="5934074" cy="26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Simulation results: envelope &amp; emittance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73"/>
          <a:stretch/>
        </p:blipFill>
        <p:spPr>
          <a:xfrm>
            <a:off x="334615" y="2907462"/>
            <a:ext cx="8474769" cy="3160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results: envelope &amp; emittance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" t="50052" r="112" b="221"/>
          <a:stretch/>
        </p:blipFill>
        <p:spPr>
          <a:xfrm>
            <a:off x="334615" y="2976425"/>
            <a:ext cx="8474769" cy="31607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1150" y="2072146"/>
            <a:ext cx="657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Divergence of max from 3σ </a:t>
            </a:r>
            <a:r>
              <a:rPr lang="en-US" dirty="0" smtClean="0"/>
              <a:t>value and formation of beam larger halo associated with large radial/longitudinal excursions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4867275" y="2718477"/>
            <a:ext cx="1283154" cy="109960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3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cyclotron is a natural </a:t>
            </a:r>
            <a:r>
              <a:rPr lang="en-US" dirty="0" smtClean="0"/>
              <a:t>design candidate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>
            <a:normAutofit/>
          </a:bodyPr>
          <a:lstStyle/>
          <a:p>
            <a:r>
              <a:rPr lang="en-US" dirty="0" smtClean="0"/>
              <a:t>Cyclotrons are </a:t>
            </a:r>
            <a:r>
              <a:rPr lang="en-US" dirty="0" smtClean="0"/>
              <a:t>a </a:t>
            </a:r>
            <a:r>
              <a:rPr lang="en-US" dirty="0" smtClean="0"/>
              <a:t>good blueprint for </a:t>
            </a:r>
            <a:r>
              <a:rPr lang="en-US" dirty="0" smtClean="0"/>
              <a:t>a high-power </a:t>
            </a:r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High reliability, long history of </a:t>
            </a:r>
            <a:r>
              <a:rPr lang="en-US" dirty="0" smtClean="0"/>
              <a:t>operational experience with these devices</a:t>
            </a:r>
            <a:endParaRPr lang="en-US" dirty="0" smtClean="0"/>
          </a:p>
          <a:p>
            <a:r>
              <a:rPr lang="en-US" dirty="0" smtClean="0"/>
              <a:t>World record is </a:t>
            </a:r>
            <a:r>
              <a:rPr lang="en-US" dirty="0" smtClean="0">
                <a:solidFill>
                  <a:srgbClr val="FF0000"/>
                </a:solidFill>
              </a:rPr>
              <a:t>2.4 mA</a:t>
            </a:r>
            <a:r>
              <a:rPr lang="en-US" dirty="0" smtClean="0"/>
              <a:t> at </a:t>
            </a:r>
            <a:r>
              <a:rPr lang="en-US" dirty="0" smtClean="0"/>
              <a:t>PSI</a:t>
            </a:r>
          </a:p>
          <a:p>
            <a:pPr lvl="1"/>
            <a:r>
              <a:rPr lang="en-US" dirty="0" smtClean="0"/>
              <a:t>Original design was ≥ 100 </a:t>
            </a:r>
            <a:r>
              <a:rPr lang="en-US" dirty="0" err="1" smtClean="0"/>
              <a:t>μA</a:t>
            </a:r>
            <a:r>
              <a:rPr lang="en-US" dirty="0" smtClean="0"/>
              <a:t>, but upgrades and experience over several decades pushed this value up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8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Betatron tune from Fourier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57200" y="2049270"/>
                <a:ext cx="8229600" cy="40768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Target phase advance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=70°</m:t>
                    </m:r>
                  </m:oMath>
                </a14:m>
                <a:r>
                  <a:rPr lang="en-US" dirty="0" smtClean="0"/>
                  <a:t>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=1.17</m:t>
                    </m:r>
                  </m:oMath>
                </a14:m>
                <a:r>
                  <a:rPr lang="en-US" dirty="0" smtClean="0"/>
                  <a:t> (not including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/>
                  <a:t> focusing)</a:t>
                </a:r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49270"/>
                <a:ext cx="8229600" cy="4076893"/>
              </a:xfrm>
              <a:prstGeom prst="rect">
                <a:avLst/>
              </a:prstGeom>
              <a:blipFill rotWithShape="0">
                <a:blip r:embed="rId3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3620295"/>
            <a:ext cx="7296150" cy="2736055"/>
          </a:xfrm>
        </p:spPr>
      </p:pic>
    </p:spTree>
    <p:extLst>
      <p:ext uri="{BB962C8B-B14F-4D97-AF65-F5344CB8AC3E}">
        <p14:creationId xmlns:p14="http://schemas.microsoft.com/office/powerpoint/2010/main" val="87977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of other beam distributions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stability depends strongly on initial distribution</a:t>
            </a:r>
          </a:p>
          <a:p>
            <a:pPr lvl="1"/>
            <a:r>
              <a:rPr lang="en-US" dirty="0" smtClean="0"/>
              <a:t>Often “written in stone” by the injector</a:t>
            </a:r>
          </a:p>
          <a:p>
            <a:r>
              <a:rPr lang="en-US" dirty="0" smtClean="0"/>
              <a:t>With intense space charge, beam is unlikely to be Gaussian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Screen effect  </a:t>
            </a:r>
            <a:r>
              <a:rPr lang="en-US" dirty="0" smtClean="0"/>
              <a:t>more uniform interior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9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of other beam distributions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45" y="2336480"/>
            <a:ext cx="3299884" cy="39598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01" y="2306476"/>
            <a:ext cx="3349891" cy="40198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19200" y="1668267"/>
                <a:ext cx="2543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 smtClean="0"/>
                  <a:t>Waterbag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668267"/>
                <a:ext cx="254317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114660" y="1631536"/>
                <a:ext cx="2543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 smtClean="0"/>
                  <a:t>KV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660" y="1631536"/>
                <a:ext cx="2543175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2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Characterize evolution of different profiles</a:t>
                </a:r>
              </a:p>
              <a:p>
                <a:pPr lvl="1"/>
                <a:r>
                  <a:rPr lang="en-US" dirty="0" smtClean="0"/>
                  <a:t>Essential to understand the matched profile to constrain the injector requirements</a:t>
                </a:r>
              </a:p>
              <a:p>
                <a:r>
                  <a:rPr lang="en-US" dirty="0" smtClean="0"/>
                  <a:t>More fully characterize machine optics</a:t>
                </a:r>
              </a:p>
              <a:p>
                <a:pPr lvl="1"/>
                <a:r>
                  <a:rPr lang="en-US" dirty="0" smtClean="0"/>
                  <a:t>In particular, effect of space charge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Potential for dispersion compensation</a:t>
                </a:r>
              </a:p>
              <a:p>
                <a:r>
                  <a:rPr lang="en-US" dirty="0" smtClean="0"/>
                  <a:t>Optimization of </a:t>
                </a:r>
                <a:r>
                  <a:rPr lang="en-US" dirty="0" err="1" smtClean="0"/>
                  <a:t>isochronicity</a:t>
                </a:r>
                <a:r>
                  <a:rPr lang="en-US" dirty="0" smtClean="0"/>
                  <a:t> and quadrupole settings</a:t>
                </a:r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3139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73016"/>
            <a:ext cx="4543425" cy="3029399"/>
          </a:xfrm>
        </p:spPr>
        <p:txBody>
          <a:bodyPr/>
          <a:lstStyle/>
          <a:p>
            <a:r>
              <a:rPr lang="en-US" dirty="0" smtClean="0"/>
              <a:t>TAMU ARL team</a:t>
            </a:r>
          </a:p>
          <a:p>
            <a:pPr lvl="1"/>
            <a:r>
              <a:rPr lang="en-US" dirty="0" smtClean="0"/>
              <a:t>Dior </a:t>
            </a:r>
            <a:r>
              <a:rPr lang="en-US" dirty="0" err="1" smtClean="0"/>
              <a:t>Sattarov</a:t>
            </a:r>
            <a:r>
              <a:rPr lang="en-US" dirty="0" smtClean="0"/>
              <a:t>, for patient guidance</a:t>
            </a:r>
            <a:endParaRPr lang="en-US" dirty="0"/>
          </a:p>
          <a:p>
            <a:r>
              <a:rPr lang="en-US" dirty="0" smtClean="0"/>
              <a:t>Saeed </a:t>
            </a:r>
            <a:r>
              <a:rPr lang="en-US" dirty="0" err="1" smtClean="0"/>
              <a:t>Assadi</a:t>
            </a:r>
            <a:r>
              <a:rPr lang="en-US" dirty="0" smtClean="0"/>
              <a:t>, for providing hardware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r="11790"/>
          <a:stretch/>
        </p:blipFill>
        <p:spPr>
          <a:xfrm>
            <a:off x="5105400" y="2573016"/>
            <a:ext cx="3581400" cy="30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2910175"/>
            <a:ext cx="9143999" cy="1069660"/>
          </a:xfrm>
          <a:prstGeom prst="rect">
            <a:avLst/>
          </a:prstGeom>
          <a:solidFill>
            <a:srgbClr val="500000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n w="19050" cap="sq" cmpd="sng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  <a:latin typeface="+mj-lt"/>
              </a:rPr>
              <a:t>Thank you!</a:t>
            </a:r>
            <a:endParaRPr lang="en-US" sz="6000" dirty="0">
              <a:ln w="19050" cap="sq" cmpd="sng">
                <a:solidFill>
                  <a:schemeClr val="tx1"/>
                </a:solidFill>
                <a:prstDash val="solid"/>
                <a:round/>
              </a:ln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48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049177"/>
            <a:ext cx="8229600" cy="803756"/>
          </a:xfrm>
        </p:spPr>
        <p:txBody>
          <a:bodyPr/>
          <a:lstStyle/>
          <a:p>
            <a:r>
              <a:rPr lang="en-US" dirty="0" smtClean="0"/>
              <a:t>Longitudinal stability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841625"/>
            <a:ext cx="7029450" cy="35147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43175" y="2291834"/>
                <a:ext cx="4057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operation below transition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175" y="2291834"/>
                <a:ext cx="405765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01" t="-9836" r="-90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60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limitation at PSI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84" y="1852933"/>
            <a:ext cx="3975505" cy="40767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75772" y="5929633"/>
            <a:ext cx="2759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from Seidel et al. (2010)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used </a:t>
            </a:r>
            <a:r>
              <a:rPr lang="en-US" sz="1400" dirty="0" smtClean="0"/>
              <a:t>here under fair use.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13988"/>
            <a:ext cx="4010585" cy="3553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619455"/>
            <a:ext cx="324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Figure from </a:t>
            </a:r>
            <a:r>
              <a:rPr lang="en-US" sz="1400" dirty="0" err="1" smtClean="0"/>
              <a:t>Stammbach</a:t>
            </a:r>
            <a:r>
              <a:rPr lang="en-US" sz="1400" dirty="0" smtClean="0"/>
              <a:t> et </a:t>
            </a:r>
            <a:r>
              <a:rPr lang="en-US" sz="1400" dirty="0" smtClean="0"/>
              <a:t>al. </a:t>
            </a:r>
            <a:r>
              <a:rPr lang="en-US" sz="1400" dirty="0" smtClean="0"/>
              <a:t>(2001) </a:t>
            </a:r>
            <a:br>
              <a:rPr lang="en-US" sz="1400" dirty="0" smtClean="0"/>
            </a:br>
            <a:r>
              <a:rPr lang="en-US" sz="1400" dirty="0" smtClean="0"/>
              <a:t>used </a:t>
            </a:r>
            <a:r>
              <a:rPr lang="en-US" sz="1400" dirty="0" smtClean="0"/>
              <a:t>here under fair use.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564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US" dirty="0" smtClean="0"/>
              <a:t>results: Twiss parameters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</p:spPr>
            <p:txBody>
              <a:bodyPr/>
              <a:lstStyle/>
              <a:p>
                <a:r>
                  <a:rPr lang="en-US" dirty="0" smtClean="0"/>
                  <a:t>Can extract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 smtClean="0"/>
                  <a:t> values </a:t>
                </a:r>
                <a:r>
                  <a:rPr lang="en-US" dirty="0" smtClean="0"/>
                  <a:t>by </a:t>
                </a:r>
                <a:r>
                  <a:rPr lang="en-US" i="1" dirty="0" smtClean="0"/>
                  <a:t>assuming</a:t>
                </a:r>
                <a:r>
                  <a:rPr lang="en-US" dirty="0" smtClean="0"/>
                  <a:t> </a:t>
                </a:r>
                <a:r>
                  <a:rPr lang="en-US" dirty="0" smtClean="0"/>
                  <a:t>Courant-Snyder solution, but this is fragile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  <a:blipFill rotWithShape="0">
                <a:blip r:embed="rId2"/>
                <a:stretch>
                  <a:fillRect l="-1704" t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3491707"/>
            <a:ext cx="8239125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cyclotron is a natural </a:t>
            </a:r>
            <a:r>
              <a:rPr lang="en-US" dirty="0" smtClean="0"/>
              <a:t>design candidate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4276749" cy="4076893"/>
          </a:xfrm>
        </p:spPr>
        <p:txBody>
          <a:bodyPr>
            <a:normAutofit/>
          </a:bodyPr>
          <a:lstStyle/>
          <a:p>
            <a:r>
              <a:rPr lang="en-US" sz="2800" dirty="0"/>
              <a:t>Estimates by W. Joho et al. indicate </a:t>
            </a:r>
            <a:r>
              <a:rPr lang="en-US" sz="2800" dirty="0" smtClean="0"/>
              <a:t>PSI is </a:t>
            </a:r>
            <a:r>
              <a:rPr lang="en-US" sz="2800" dirty="0"/>
              <a:t>close to </a:t>
            </a:r>
            <a:r>
              <a:rPr lang="en-US" sz="2800" dirty="0" smtClean="0"/>
              <a:t>a theoretical </a:t>
            </a:r>
            <a:r>
              <a:rPr lang="en-US" sz="2800" dirty="0"/>
              <a:t>limit of ~3 mA</a:t>
            </a:r>
          </a:p>
          <a:p>
            <a:r>
              <a:rPr lang="en-US" sz="2800" dirty="0"/>
              <a:t>How can we exceed this </a:t>
            </a:r>
            <a:r>
              <a:rPr lang="en-US" sz="2800" dirty="0" smtClean="0"/>
              <a:t>limit </a:t>
            </a:r>
            <a:r>
              <a:rPr lang="en-US" sz="2800" dirty="0" smtClean="0"/>
              <a:t>for continuous </a:t>
            </a:r>
            <a:r>
              <a:rPr lang="en-US" sz="2800" dirty="0" smtClean="0"/>
              <a:t>operation</a:t>
            </a:r>
            <a:r>
              <a:rPr lang="en-US" sz="2800" dirty="0" smtClean="0"/>
              <a:t>?</a:t>
            </a:r>
          </a:p>
          <a:p>
            <a:pPr lvl="1"/>
            <a:r>
              <a:rPr lang="en-US" sz="2400" dirty="0" smtClean="0"/>
              <a:t>ARL design for an isochronous cyclotron</a:t>
            </a:r>
          </a:p>
          <a:p>
            <a:pPr lvl="1"/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49" y="2770099"/>
            <a:ext cx="3952851" cy="26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KV beam losses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05036"/>
            <a:ext cx="8229600" cy="235131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1937431"/>
            <a:ext cx="64865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From the relativistic Lorentz force law…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:r>
                  <a:rPr lang="en-US" i="1" dirty="0" smtClean="0"/>
                  <a:t>strictly</a:t>
                </a:r>
                <a:r>
                  <a:rPr lang="en-US" dirty="0" smtClean="0"/>
                  <a:t> q</a:t>
                </a:r>
                <a:r>
                  <a:rPr lang="en-US" dirty="0" smtClean="0"/>
                  <a:t>uadrupole </a:t>
                </a:r>
                <a:r>
                  <a:rPr lang="en-US" dirty="0" smtClean="0"/>
                  <a:t>fields, we have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6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Full motion (including dipoles) of </a:t>
                </a:r>
                <a:r>
                  <a:rPr lang="en-US" dirty="0" smtClean="0"/>
                  <a:t>proton without acceleration or electric fields can be expressed in terms of the Hamiltonian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 smtClean="0"/>
                  <a:t>.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 smtClean="0"/>
                  <a:t>, we have</a:t>
                </a:r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Assuming only transverse magnetic field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), applying Hamilton’s equations, we obtain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p>
                        <m:s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sSup>
                        <m:s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3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 smtClean="0"/>
                  <a:t>, and expanding up to first order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 smtClean="0"/>
                  <a:t>, we can express these as a pair of </a:t>
                </a:r>
                <a:r>
                  <a:rPr lang="en-US" sz="2400" u="sng" dirty="0" smtClean="0"/>
                  <a:t>Mathieu-Hill</a:t>
                </a:r>
                <a:r>
                  <a:rPr lang="en-US" sz="2400" dirty="0" smtClean="0"/>
                  <a:t> equations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046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Courant Snyder parameterization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 smtClean="0"/>
                  <a:t>Twiss parameters</a:t>
                </a:r>
                <a:r>
                  <a:rPr lang="en-US" dirty="0" smtClean="0"/>
                  <a:t> describe the effect of the lattice on the beam</a:t>
                </a: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n-US" b="0" dirty="0" smtClean="0"/>
              </a:p>
              <a:p>
                <a:pPr marL="4572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The </a:t>
                </a:r>
                <a:r>
                  <a:rPr lang="en-US" b="0" u="sng" dirty="0" smtClean="0"/>
                  <a:t>emittance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obeys </a:t>
                </a:r>
                <a:r>
                  <a:rPr lang="en-US" dirty="0" smtClean="0"/>
                  <a:t>the </a:t>
                </a:r>
                <a:r>
                  <a:rPr lang="en-US" dirty="0" smtClean="0"/>
                  <a:t>relationship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49270"/>
                <a:ext cx="8229600" cy="4076893"/>
              </a:xfrm>
              <a:blipFill rotWithShape="0">
                <a:blip r:embed="rId2"/>
                <a:stretch>
                  <a:fillRect l="-1704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46314" y="3171175"/>
                <a:ext cx="4572000" cy="11040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r>
                  <a:rPr lang="en-US" sz="3200" i="1" dirty="0">
                    <a:latin typeface="Cambria Math" panose="02040503050406030204" pitchFamily="18" charset="0"/>
                  </a:rPr>
                  <a:t/>
                </a:r>
                <a:br>
                  <a:rPr lang="en-US" sz="3200" i="1" dirty="0">
                    <a:latin typeface="Cambria Math" panose="02040503050406030204" pitchFamily="18" charset="0"/>
                  </a:rPr>
                </a:br>
                <a:endParaRPr lang="en-US" sz="32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171175"/>
                <a:ext cx="4572000" cy="11040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580708" y="3214424"/>
                <a:ext cx="3676840" cy="1017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sz="3200" dirty="0" smtClean="0"/>
                  <a:t/>
                </a:r>
                <a:br>
                  <a:rPr lang="en-US" sz="3200" dirty="0" smtClean="0"/>
                </a:br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08" y="3214424"/>
                <a:ext cx="3676840" cy="10175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6355"/>
            <a:ext cx="8229600" cy="803756"/>
          </a:xfrm>
        </p:spPr>
        <p:txBody>
          <a:bodyPr/>
          <a:lstStyle/>
          <a:p>
            <a:r>
              <a:rPr lang="en-US" dirty="0" smtClean="0"/>
              <a:t>A crash course in accelerator physics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principles of the cyclotron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4343400" cy="4076893"/>
          </a:xfrm>
        </p:spPr>
        <p:txBody>
          <a:bodyPr/>
          <a:lstStyle/>
          <a:p>
            <a:r>
              <a:rPr lang="en-US" dirty="0" smtClean="0"/>
              <a:t>Electric field </a:t>
            </a:r>
            <a:r>
              <a:rPr lang="en-US" dirty="0" smtClean="0">
                <a:sym typeface="Wingdings" panose="05000000000000000000" pitchFamily="2" charset="2"/>
              </a:rPr>
              <a:t> kick charged particle and increase energy</a:t>
            </a:r>
            <a:endParaRPr lang="en-US" dirty="0" smtClean="0"/>
          </a:p>
          <a:p>
            <a:r>
              <a:rPr lang="en-US" dirty="0" smtClean="0"/>
              <a:t>Magnetic field </a:t>
            </a:r>
            <a:r>
              <a:rPr lang="en-US" dirty="0" smtClean="0">
                <a:sym typeface="Wingdings" panose="05000000000000000000" pitchFamily="2" charset="2"/>
              </a:rPr>
              <a:t> circular path, reuse acceleration regions </a:t>
            </a:r>
            <a:r>
              <a:rPr lang="en-US" i="1" dirty="0" smtClean="0">
                <a:sym typeface="Wingdings" panose="05000000000000000000" pitchFamily="2" charset="2"/>
              </a:rPr>
              <a:t>many times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30270"/>
            <a:ext cx="3716835" cy="30137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7667" y="5444067"/>
            <a:ext cx="3479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Figure from Lawrence’s cyclotron patent (1934). Public domain.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39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Modern devices are close to the same!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93" y="2126375"/>
            <a:ext cx="4261906" cy="347353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99" y="2126375"/>
            <a:ext cx="4507076" cy="33320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6903" y="5824240"/>
            <a:ext cx="695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Images of </a:t>
            </a:r>
            <a:r>
              <a:rPr lang="en-US" sz="1400" dirty="0" smtClean="0"/>
              <a:t>PSI components from Seidel et al. (2010) used here under fair use.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35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Frenet-Serret</a:t>
            </a:r>
            <a:r>
              <a:rPr lang="en-US" dirty="0"/>
              <a:t> </a:t>
            </a:r>
            <a:r>
              <a:rPr lang="en-US" dirty="0" smtClean="0"/>
              <a:t>Coordinate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Unless otherwise indicated, coordinates expressed in co-moving frame of ‘reference’ particle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699" y="3872542"/>
                <a:ext cx="296188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N.B.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is typically taken radially </a:t>
                </a:r>
                <a:r>
                  <a:rPr lang="en-US" i="1" dirty="0" smtClean="0"/>
                  <a:t>outward</a:t>
                </a:r>
                <a:r>
                  <a:rPr lang="en-US" dirty="0" smtClean="0"/>
                  <a:t>, regardless of handedness of the motion. The convention here is a </a:t>
                </a:r>
                <a:r>
                  <a:rPr lang="en-US" i="1" dirty="0" smtClean="0"/>
                  <a:t>left-handed</a:t>
                </a:r>
                <a:r>
                  <a:rPr lang="en-US" dirty="0" smtClean="0"/>
                  <a:t> system!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3872542"/>
                <a:ext cx="2961885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1852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2486" y="5566939"/>
                <a:ext cx="2961885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86" y="5566939"/>
                <a:ext cx="2961885" cy="957121"/>
              </a:xfrm>
              <a:prstGeom prst="rect">
                <a:avLst/>
              </a:prstGeom>
              <a:blipFill rotWithShape="0">
                <a:blip r:embed="rId3"/>
                <a:stretch>
                  <a:fillRect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92" y="4055187"/>
            <a:ext cx="4949216" cy="16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MU_jgerityTemplate.potx" id="{E01F4DE6-3153-425B-9CEF-18DC4F46D08B}" vid="{6CC8B834-3D95-4331-98F8-3BB36B6669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TAMU_jgerityTemplate</Template>
  <TotalTime>7515</TotalTime>
  <Words>1206</Words>
  <Application>Microsoft Office PowerPoint</Application>
  <PresentationFormat>On-screen Show (4:3)</PresentationFormat>
  <Paragraphs>241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Cambria Math</vt:lpstr>
      <vt:lpstr>Miriam</vt:lpstr>
      <vt:lpstr>Wingdings</vt:lpstr>
      <vt:lpstr>Office Theme</vt:lpstr>
      <vt:lpstr>Design of an isochronous cyclotron with strong focusing</vt:lpstr>
      <vt:lpstr>Two styles I hope to avoid</vt:lpstr>
      <vt:lpstr>An open problem: high average current beam</vt:lpstr>
      <vt:lpstr>The cyclotron is a natural design candidate</vt:lpstr>
      <vt:lpstr>The cyclotron is a natural design candidate</vt:lpstr>
      <vt:lpstr>A crash course in accelerator physics</vt:lpstr>
      <vt:lpstr>Operational principles of the cyclotron</vt:lpstr>
      <vt:lpstr>Modern devices are close to the same!</vt:lpstr>
      <vt:lpstr>Frenet-Serret Coordinate System</vt:lpstr>
      <vt:lpstr>Weak focusing</vt:lpstr>
      <vt:lpstr>Weak focusing</vt:lpstr>
      <vt:lpstr>Weak focusing</vt:lpstr>
      <vt:lpstr>Strong focusing</vt:lpstr>
      <vt:lpstr>Strong focusing</vt:lpstr>
      <vt:lpstr>Strong focusing</vt:lpstr>
      <vt:lpstr>Difference between weak/strong focusing</vt:lpstr>
      <vt:lpstr>Courant Snyder parameterization</vt:lpstr>
      <vt:lpstr>Advantages of Courant-Snyder formalism</vt:lpstr>
      <vt:lpstr>Betatron tune</vt:lpstr>
      <vt:lpstr>Other parameters of interest</vt:lpstr>
      <vt:lpstr>Strong focusing lattices</vt:lpstr>
      <vt:lpstr>The effect of space charge on stability</vt:lpstr>
      <vt:lpstr>Congrats, you’re a (transverse)  accelerator physicist!</vt:lpstr>
      <vt:lpstr>What limits the current at PSI?</vt:lpstr>
      <vt:lpstr>How to build a high-intensity machine? Or: “Dear Santa…”</vt:lpstr>
      <vt:lpstr>SFC design</vt:lpstr>
      <vt:lpstr>SFC design</vt:lpstr>
      <vt:lpstr>The hardware of the SFC</vt:lpstr>
      <vt:lpstr>Design of the SFC</vt:lpstr>
      <vt:lpstr>Design of the SFC</vt:lpstr>
      <vt:lpstr>Design of the SFC</vt:lpstr>
      <vt:lpstr>Simulation in OPAL</vt:lpstr>
      <vt:lpstr>Simulation in OPAL</vt:lpstr>
      <vt:lpstr>Simulation results: no space charge</vt:lpstr>
      <vt:lpstr>Simulation results: with space charge</vt:lpstr>
      <vt:lpstr>Simulation results: losses</vt:lpstr>
      <vt:lpstr>Simulation results: losses</vt:lpstr>
      <vt:lpstr>Simulation results: envelope &amp; emittance</vt:lpstr>
      <vt:lpstr>Simulation results: envelope &amp; emittance</vt:lpstr>
      <vt:lpstr>Betatron tune from Fourier analysis</vt:lpstr>
      <vt:lpstr>Simulation of other beam distributions</vt:lpstr>
      <vt:lpstr>Simulation of other beam distributions</vt:lpstr>
      <vt:lpstr>Future work</vt:lpstr>
      <vt:lpstr>Acknowledgements</vt:lpstr>
      <vt:lpstr>PowerPoint Presentation</vt:lpstr>
      <vt:lpstr>Backup Slides</vt:lpstr>
      <vt:lpstr>Longitudinal stability</vt:lpstr>
      <vt:lpstr>Radiation limitation at PSI</vt:lpstr>
      <vt:lpstr>Simulation results: Twiss parameters</vt:lpstr>
      <vt:lpstr>KV beam losses</vt:lpstr>
      <vt:lpstr>Strong focusing</vt:lpstr>
      <vt:lpstr>Strong focusing</vt:lpstr>
      <vt:lpstr>Strong focusing</vt:lpstr>
      <vt:lpstr>Strong focusing</vt:lpstr>
      <vt:lpstr>Strong focusing</vt:lpstr>
      <vt:lpstr>Courant Snyder parameterization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isochronous cyclotron with strong focusing</dc:title>
  <dc:creator>James</dc:creator>
  <cp:lastModifiedBy>James</cp:lastModifiedBy>
  <cp:revision>159</cp:revision>
  <dcterms:created xsi:type="dcterms:W3CDTF">2018-10-18T17:56:39Z</dcterms:created>
  <dcterms:modified xsi:type="dcterms:W3CDTF">2018-12-07T21:54:25Z</dcterms:modified>
</cp:coreProperties>
</file>